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276" r:id="rId4"/>
    <p:sldId id="277" r:id="rId5"/>
    <p:sldId id="278" r:id="rId6"/>
    <p:sldId id="280" r:id="rId7"/>
    <p:sldId id="281" r:id="rId8"/>
    <p:sldId id="282" r:id="rId9"/>
    <p:sldId id="287" r:id="rId10"/>
    <p:sldId id="288" r:id="rId11"/>
    <p:sldId id="289" r:id="rId12"/>
    <p:sldId id="284" r:id="rId13"/>
    <p:sldId id="283" r:id="rId14"/>
    <p:sldId id="290" r:id="rId15"/>
    <p:sldId id="285" r:id="rId16"/>
    <p:sldId id="279" r:id="rId17"/>
    <p:sldId id="286" r:id="rId18"/>
    <p:sldId id="274" r:id="rId19"/>
    <p:sldId id="275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9" autoAdjust="0"/>
    <p:restoredTop sz="94660"/>
  </p:normalViewPr>
  <p:slideViewPr>
    <p:cSldViewPr snapToGrid="0">
      <p:cViewPr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2A6C7A-E02D-4B45-93A1-44EA431CDA56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8AF4B-1B72-4B06-8D99-1C04B29D5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2831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58AF4B-1B72-4B06-8D99-1C04B29D52A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3764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2AD290-D64E-F8E1-F776-840505AA5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64AC90D-DFBC-7BCD-7D9E-196E1233F1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4245C8-3390-8002-A09F-CD2E905E4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50BEC8-3A83-E504-F1A1-181A2B8E9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8784D8-4F53-6468-7ABA-55E769676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2884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BAAB94-67AB-CFED-F1AB-9F3667DC1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603D766-0FBB-13FC-D672-3E40262038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1576B8-D762-4DB3-1C2B-D7D42514F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E04443-794C-655D-AB8B-5CDB72815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128703-E772-A759-6F72-9C883F8EE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868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C5E9778-BB78-BD53-572C-2FA110BFD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77AE261-99F5-9789-2AD8-02CA77884E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2294AA-C6C5-00AB-B88A-2D395668C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28A1A4E-260D-185B-C08E-FBFF5D164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97DCA7-DAA4-F63D-4E7C-8929EC690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9719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ckblat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7207DD9-A701-4C98-A3C0-027FE95D87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75"/>
            <a:ext cx="7120128" cy="6858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4CFE2D5C-7629-4472-B1D6-966BA90C40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4669214"/>
            <a:ext cx="5578800" cy="1223681"/>
          </a:xfrm>
        </p:spPr>
        <p:txBody>
          <a:bodyPr anchor="t" anchorCtr="0">
            <a:noAutofit/>
          </a:bodyPr>
          <a:lstStyle>
            <a:lvl1pPr>
              <a:lnSpc>
                <a:spcPts val="2200"/>
              </a:lnSpc>
              <a:defRPr sz="2000" cap="none" baseline="0"/>
            </a:lvl1pPr>
          </a:lstStyle>
          <a:p>
            <a:r>
              <a:rPr lang="de-DE"/>
              <a:t>Untertitel bearbeiten</a:t>
            </a:r>
            <a:br>
              <a:rPr lang="de-DE"/>
            </a:br>
            <a:r>
              <a:rPr lang="de-DE"/>
              <a:t>4-zeilig</a:t>
            </a:r>
            <a:br>
              <a:rPr lang="de-DE"/>
            </a:br>
            <a:endParaRPr lang="de-DE"/>
          </a:p>
        </p:txBody>
      </p:sp>
      <p:sp>
        <p:nvSpPr>
          <p:cNvPr id="12" name="Textplatzhalter 5">
            <a:extLst>
              <a:ext uri="{FF2B5EF4-FFF2-40B4-BE49-F238E27FC236}">
                <a16:creationId xmlns:a16="http://schemas.microsoft.com/office/drawing/2014/main" id="{2C116567-3BDC-4DE9-876C-86BB0EB106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1" y="3437651"/>
            <a:ext cx="5578800" cy="1223682"/>
          </a:xfrm>
        </p:spPr>
        <p:txBody>
          <a:bodyPr anchor="b" anchorCtr="0">
            <a:noAutofit/>
          </a:bodyPr>
          <a:lstStyle>
            <a:lvl1pPr marL="0" indent="0">
              <a:lnSpc>
                <a:spcPts val="3000"/>
              </a:lnSpc>
              <a:buNone/>
              <a:defRPr sz="2800" cap="all" spc="50" baseline="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5E025891-DCCE-43E4-9926-DF808D516D2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6000" y="5962478"/>
            <a:ext cx="5578787" cy="288000"/>
          </a:xfrm>
        </p:spPr>
        <p:txBody>
          <a:bodyPr anchor="b" anchorCtr="0">
            <a:noAutofit/>
          </a:bodyPr>
          <a:lstStyle>
            <a:lvl1pPr marL="0" indent="0">
              <a:lnSpc>
                <a:spcPts val="1650"/>
              </a:lnSpc>
              <a:buNone/>
              <a:defRPr sz="1400"/>
            </a:lvl1pPr>
            <a:lvl2pPr marL="180000" indent="0">
              <a:buNone/>
              <a:defRPr/>
            </a:lvl2pPr>
          </a:lstStyle>
          <a:p>
            <a:pPr lvl="0"/>
            <a:r>
              <a:rPr lang="de-DE"/>
              <a:t>Autor bearbeiten</a:t>
            </a:r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8880C888-455D-4E3E-99F4-BB13627DA3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6000" y="6262577"/>
            <a:ext cx="5578787" cy="288000"/>
          </a:xfrm>
        </p:spPr>
        <p:txBody>
          <a:bodyPr anchor="t" anchorCtr="0">
            <a:noAutofit/>
          </a:bodyPr>
          <a:lstStyle>
            <a:lvl1pPr marL="0" indent="0">
              <a:lnSpc>
                <a:spcPts val="1650"/>
              </a:lnSpc>
              <a:buNone/>
              <a:defRPr sz="1400"/>
            </a:lvl1pPr>
            <a:lvl2pPr marL="180000" indent="0">
              <a:buNone/>
              <a:defRPr/>
            </a:lvl2pPr>
          </a:lstStyle>
          <a:p>
            <a:pPr lvl="0"/>
            <a:r>
              <a:rPr lang="de-DE"/>
              <a:t>XX.XX.XXXX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876345E-C15F-4046-9105-A017DABD016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75160" y="442800"/>
            <a:ext cx="2297951" cy="46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427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2F4ACC-9350-4098-A6D1-7480A995E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9" y="1545878"/>
            <a:ext cx="5382000" cy="4702522"/>
          </a:xfrm>
        </p:spPr>
        <p:txBody>
          <a:bodyPr lIns="0" rIns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9D8A7825-B258-4C7C-8421-F0F59081F6E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9627" y="1549053"/>
            <a:ext cx="5382000" cy="4702522"/>
          </a:xfrm>
        </p:spPr>
        <p:txBody>
          <a:bodyPr lIns="0" rIns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5A48E499-6068-4422-94A9-AAED47820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404813"/>
            <a:ext cx="8280000" cy="348561"/>
          </a:xfrm>
        </p:spPr>
        <p:txBody>
          <a:bodyPr lIns="0">
            <a:noAutofit/>
          </a:bodyPr>
          <a:lstStyle>
            <a:lvl1pPr>
              <a:lnSpc>
                <a:spcPts val="2700"/>
              </a:lnSpc>
              <a:defRPr sz="2600" cap="all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3" name="Textplatzhalter 9">
            <a:extLst>
              <a:ext uri="{FF2B5EF4-FFF2-40B4-BE49-F238E27FC236}">
                <a16:creationId xmlns:a16="http://schemas.microsoft.com/office/drawing/2014/main" id="{A1516C4B-CFD3-47B9-A2B6-EF96BD0190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762000"/>
            <a:ext cx="8280000" cy="600974"/>
          </a:xfrm>
        </p:spPr>
        <p:txBody>
          <a:bodyPr/>
          <a:lstStyle>
            <a:lvl1pPr marL="0" indent="0">
              <a:buNone/>
              <a:defRPr sz="2000" b="0">
                <a:latin typeface="+mj-lt"/>
              </a:defRPr>
            </a:lvl1pPr>
          </a:lstStyle>
          <a:p>
            <a:pPr lvl="0"/>
            <a:r>
              <a:rPr lang="de-DE"/>
              <a:t>Untertitel bearbeiten</a:t>
            </a:r>
          </a:p>
          <a:p>
            <a:pPr lvl="0"/>
            <a:r>
              <a:rPr lang="de-DE"/>
              <a:t>2-zeilig</a:t>
            </a: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76C055DD-5115-4C57-92C8-8AF3710BEA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5939" y="6459053"/>
            <a:ext cx="1462258" cy="18359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ts val="1250"/>
              </a:lnSpc>
              <a:defRPr sz="1000" spc="20" baseline="0">
                <a:solidFill>
                  <a:schemeClr val="tx1"/>
                </a:solidFill>
              </a:defRPr>
            </a:lvl1pPr>
          </a:lstStyle>
          <a:p>
            <a:fld id="{9DB92A0D-24B6-4A92-B8E5-B059D96B2A6D}" type="datetime1">
              <a:rPr lang="de-DE" smtClean="0"/>
              <a:t>10.07.2024</a:t>
            </a:fld>
            <a:endParaRPr lang="de-DE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DC23044E-00DB-4428-B024-00F6F27810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  <a:prstGeom prst="rect">
            <a:avLst/>
          </a:prstGeom>
        </p:spPr>
        <p:txBody>
          <a:bodyPr vert="horz" lIns="0" tIns="0" rIns="126000" bIns="0" rtlCol="0" anchor="ctr"/>
          <a:lstStyle>
            <a:lvl1pPr algn="r">
              <a:lnSpc>
                <a:spcPts val="1250"/>
              </a:lnSpc>
              <a:defRPr sz="1000" spc="2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Hochschule RheinMain</a:t>
            </a: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38180AD-3BB3-40E1-A4DF-04A1350D7A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lnSpc>
                <a:spcPts val="1250"/>
              </a:lnSpc>
              <a:defRPr sz="1000" spc="20" baseline="0">
                <a:solidFill>
                  <a:schemeClr val="tx1"/>
                </a:solidFill>
              </a:defRPr>
            </a:lvl1pPr>
          </a:lstStyle>
          <a:p>
            <a:fld id="{AB9763B8-9F99-46B4-A432-D63A3AB306D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22152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eenseite-wei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AEA6CD78-1EA3-4FCC-8D24-29C836BB23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62" y="875"/>
            <a:ext cx="7113804" cy="6858000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FEF96D55-B36D-4846-AB33-40C08583D3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3176359"/>
            <a:ext cx="5580062" cy="820738"/>
          </a:xfrm>
        </p:spPr>
        <p:txBody>
          <a:bodyPr>
            <a:noAutofit/>
          </a:bodyPr>
          <a:lstStyle>
            <a:lvl1pPr>
              <a:lnSpc>
                <a:spcPts val="3200"/>
              </a:lnSpc>
              <a:defRPr sz="3000" cap="all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Trennseite Titel bearbeiten 2-zeilig</a:t>
            </a: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FD910954-CB81-4DBA-A40B-BDDC6F618C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5356" y="4001859"/>
            <a:ext cx="5579430" cy="619465"/>
          </a:xfrm>
        </p:spPr>
        <p:txBody>
          <a:bodyPr wrap="square">
            <a:spAutoFit/>
          </a:bodyPr>
          <a:lstStyle>
            <a:lvl1pPr marL="0" indent="0">
              <a:buNone/>
              <a:defRPr lang="de-DE" sz="2000" kern="1200" cap="none" spc="1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5pPr marL="0" indent="0">
              <a:buNone/>
              <a:defRPr/>
            </a:lvl5pPr>
          </a:lstStyle>
          <a:p>
            <a:pPr lvl="0"/>
            <a:r>
              <a:rPr lang="de-DE"/>
              <a:t>Untertitel bearbeiten </a:t>
            </a:r>
            <a:br>
              <a:rPr lang="de-DE"/>
            </a:br>
            <a:r>
              <a:rPr lang="de-DE"/>
              <a:t>2-Zeilig</a:t>
            </a:r>
          </a:p>
        </p:txBody>
      </p:sp>
      <p:sp>
        <p:nvSpPr>
          <p:cNvPr id="19" name="Fußzeilenplatzhalter 4">
            <a:extLst>
              <a:ext uri="{FF2B5EF4-FFF2-40B4-BE49-F238E27FC236}">
                <a16:creationId xmlns:a16="http://schemas.microsoft.com/office/drawing/2014/main" id="{7E773BB2-E5F7-452F-AE67-AEF9CD16BF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50903" y="6459053"/>
            <a:ext cx="1498836" cy="183597"/>
          </a:xfrm>
          <a:prstGeom prst="rect">
            <a:avLst/>
          </a:prstGeom>
        </p:spPr>
        <p:txBody>
          <a:bodyPr vert="horz" lIns="0" tIns="0" rIns="126000" bIns="0" rtlCol="0" anchor="ctr"/>
          <a:lstStyle>
            <a:lvl1pPr algn="r">
              <a:lnSpc>
                <a:spcPts val="1250"/>
              </a:lnSpc>
              <a:defRPr sz="1000" spc="2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Hochschule RheinMain</a:t>
            </a:r>
          </a:p>
        </p:txBody>
      </p:sp>
      <p:sp>
        <p:nvSpPr>
          <p:cNvPr id="20" name="Foliennummernplatzhalter 5">
            <a:extLst>
              <a:ext uri="{FF2B5EF4-FFF2-40B4-BE49-F238E27FC236}">
                <a16:creationId xmlns:a16="http://schemas.microsoft.com/office/drawing/2014/main" id="{CAA5E845-3E1A-4320-8DBF-1F1C9F1C1B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lnSpc>
                <a:spcPts val="1250"/>
              </a:lnSpc>
              <a:defRPr sz="1000" spc="20" baseline="0">
                <a:solidFill>
                  <a:schemeClr val="tx1"/>
                </a:solidFill>
              </a:defRPr>
            </a:lvl1pPr>
          </a:lstStyle>
          <a:p>
            <a:fld id="{AB9763B8-9F99-46B4-A432-D63A3AB306D2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C2789E27-8065-40B1-9774-88383D945E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5939" y="6459053"/>
            <a:ext cx="1462258" cy="18359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ts val="1250"/>
              </a:lnSpc>
              <a:defRPr sz="1000" spc="20" baseline="0">
                <a:solidFill>
                  <a:schemeClr val="bg1"/>
                </a:solidFill>
              </a:defRPr>
            </a:lvl1pPr>
          </a:lstStyle>
          <a:p>
            <a:fld id="{9DB92A0D-24B6-4A92-B8E5-B059D96B2A6D}" type="datetime1">
              <a:rPr lang="de-DE" smtClean="0"/>
              <a:pPr/>
              <a:t>10.07.2024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F33DC90-EBA2-40FB-9F20-42E59D122D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75160" y="442800"/>
            <a:ext cx="2297951" cy="46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405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5F83D8-F74F-152E-9EDE-6E6FE8AF9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17DA83-D15F-4F11-EAA2-ED214316B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EFC9A6-B1A2-8B26-2350-483913003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D88FB2-8AB4-A878-6AE6-6BF4AF9CD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7AE273-8787-A7AF-8268-D74C778F5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7233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FAE60A-B0C3-DF45-3259-776517400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3C92453-53A8-6000-DD93-D0023995A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A64A12-D3CB-C15D-57FD-E10B871C4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DB85DF-3F10-12A7-0685-2F29D1323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5C4A06-AEE0-2C63-DA72-327EF82F6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3638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DAD1FA-4830-C50F-A3F3-67CC302E2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297D9A-8370-1803-DBCC-191E658D78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706F8E0-115C-CB4C-838E-8208720B8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C6563D-A3D0-B411-4E4A-2FD67B727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DB6F7C6-F181-8304-ADA8-FF3300A87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2391F9B-C322-D553-9DE4-12744532E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1259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21243C-7E56-B274-797D-D03B71688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194E27-B92A-8A8F-C4A5-894BD2252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17119AB-D645-1A41-713C-B9CC8C54E8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106EDA6-006F-A167-EC05-4F506C1EC3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93C4BFC-723C-ABC4-B946-076EFEA61A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01171F7-4F18-9984-7F58-9C6165167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69FBD22-ADC2-4299-7512-A8D2638EF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76D9AD5-D758-DF9F-3F45-4D0872566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7781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1978F5-6C37-9E81-A814-79C747320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8BAC4AD-0809-B781-8FF6-7AED162A7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C8C8F7-56D4-9DA9-E1DD-184A2495B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988CB2F-A91C-F383-0D99-E6D594CF5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3039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C6F83A3-C581-90E6-2CE9-7AEC00645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CA19549-34D5-21C8-62D2-54C7D2E1F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D390497-FDB8-CE44-0AEC-96094C4BB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5320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9D1327-4097-D4E8-E5F0-0A6AD82A4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2AB351-2163-079C-2A27-9A5951813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4B97CD8-6901-9A02-3502-46D8D7AC05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1582E9E-0D5B-1F84-0793-72AEA1E44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1721AF0-C0D0-BD99-8584-C18970BC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601EE9-4E79-64C9-39D4-D37352D40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0112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FF47EF-EF78-8B34-BC7B-BC25ED5C6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555B6B7-D2A8-636F-5314-FF9D2F1696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AF4C95C-2437-F31C-EF4F-8735A5B2F7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7B15757-87FA-A2D8-C96F-8788E13B0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8F9CF0-20C3-C586-4A19-7539658D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5E547F-B7C5-A465-BD9F-56B6B4A26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9755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DC24397-CE77-4CF4-4BE6-169900A9B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EEB916-CE3A-4DAF-BF77-0B44DEA8B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1BC2597-DF0B-EFAD-23A4-67C7FBDECB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C2947-7AEE-4DCA-99F2-3E2163FA767F}" type="datetimeFigureOut">
              <a:rPr lang="de-DE" smtClean="0"/>
              <a:t>10.07.2024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5EC7EC4-BCE7-497C-5031-256CABBE7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4846E7-DEDB-3527-7A04-84DAE635D2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3BCBC-44E0-4B90-A6AF-ADB9A1D438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0688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3-540-29968-8_7" TargetMode="External"/><Relationship Id="rId2" Type="http://schemas.openxmlformats.org/officeDocument/2006/relationships/hyperlink" Target="https://lp.uni-goettingen.de/get/text/1237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p.uni-goettingen.de/get/text/1237" TargetMode="Externa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054885-8FD2-40C9-A240-A18BD25C1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87" y="4360614"/>
            <a:ext cx="5578800" cy="1601864"/>
          </a:xfrm>
        </p:spPr>
        <p:txBody>
          <a:bodyPr/>
          <a:lstStyle/>
          <a:p>
            <a:br>
              <a:rPr lang="de-DE" dirty="0"/>
            </a:br>
            <a:br>
              <a:rPr lang="de-DE" dirty="0"/>
            </a:br>
            <a:r>
              <a:rPr lang="de-DE" dirty="0"/>
              <a:t>Im Rahmen der Veranstaltung: </a:t>
            </a:r>
            <a:r>
              <a:rPr lang="de-DE" sz="1800" dirty="0"/>
              <a:t>Modellierung und Simulation physikalischer Systeme</a:t>
            </a:r>
            <a:br>
              <a:rPr lang="de-DE" sz="1800" dirty="0"/>
            </a:br>
            <a:r>
              <a:rPr lang="de-DE" sz="1800" dirty="0"/>
              <a:t>Dozent: Prof. Dr. Stefan Kontermann SoSe2024</a:t>
            </a:r>
            <a:endParaRPr lang="de-DE" sz="140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457EA82-C7C4-40FF-A6C2-8E746123AC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0" y="2188786"/>
            <a:ext cx="5578800" cy="1223682"/>
          </a:xfrm>
        </p:spPr>
        <p:txBody>
          <a:bodyPr/>
          <a:lstStyle/>
          <a:p>
            <a:pPr algn="ctr"/>
            <a:r>
              <a:rPr lang="de-DE" dirty="0"/>
              <a:t>Schwingungsformen an gekoppelten Torsionspendeln mit </a:t>
            </a:r>
            <a:r>
              <a:rPr lang="de-DE" dirty="0" err="1"/>
              <a:t>zusatzmasse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3A532B2-5D93-4EE9-BC93-F87FCFE1D5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Hunter Dennis und Daniele Alice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D4F7DAC-44AF-46B7-B7AA-E2E26D5F650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11.07.2024</a:t>
            </a:r>
          </a:p>
        </p:txBody>
      </p:sp>
    </p:spTree>
    <p:extLst>
      <p:ext uri="{BB962C8B-B14F-4D97-AF65-F5344CB8AC3E}">
        <p14:creationId xmlns:p14="http://schemas.microsoft.com/office/powerpoint/2010/main" val="17017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10</a:t>
            </a:fld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51C977E-5825-2A38-9F5F-5231BA55FC96}"/>
              </a:ext>
            </a:extLst>
          </p:cNvPr>
          <p:cNvSpPr txBox="1"/>
          <p:nvPr/>
        </p:nvSpPr>
        <p:spPr>
          <a:xfrm>
            <a:off x="3534350" y="6305164"/>
            <a:ext cx="4616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Abb.8 Gedämpfte Erzwungene Schwingung mit Zusatzmasse 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1CEEB4C-6107-01D5-CC89-44FAD836A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655" y="286331"/>
            <a:ext cx="7325763" cy="575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93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11</a:t>
            </a:fld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D51C977E-5825-2A38-9F5F-5231BA55FC96}"/>
                  </a:ext>
                </a:extLst>
              </p:cNvPr>
              <p:cNvSpPr txBox="1"/>
              <p:nvPr/>
            </p:nvSpPr>
            <p:spPr>
              <a:xfrm>
                <a:off x="4745902" y="6305164"/>
                <a:ext cx="21938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sz="1400" dirty="0"/>
                  <a:t>Abb.9 Entkoppelt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4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de-DE" sz="1400" b="0" i="1" smtClean="0">
                            <a:latin typeface="Cambria Math" panose="02040503050406030204" pitchFamily="18" charset="0"/>
                          </a:rPr>
                          <m:t>∗∗</m:t>
                        </m:r>
                      </m:sup>
                    </m:sSup>
                    <m:r>
                      <a:rPr lang="de-DE" sz="14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1400" dirty="0"/>
                  <a:t>)</a:t>
                </a:r>
                <a:endParaRPr lang="de-DE" dirty="0"/>
              </a:p>
            </p:txBody>
          </p:sp>
        </mc:Choice>
        <mc:Fallback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D51C977E-5825-2A38-9F5F-5231BA55FC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5902" y="6305164"/>
                <a:ext cx="2193807" cy="307777"/>
              </a:xfrm>
              <a:prstGeom prst="rect">
                <a:avLst/>
              </a:prstGeom>
              <a:blipFill>
                <a:blip r:embed="rId2"/>
                <a:stretch>
                  <a:fillRect l="-557" t="-1961" r="-557" b="-1960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Grafik 5">
            <a:extLst>
              <a:ext uri="{FF2B5EF4-FFF2-40B4-BE49-F238E27FC236}">
                <a16:creationId xmlns:a16="http://schemas.microsoft.com/office/drawing/2014/main" id="{82994933-41B7-424A-ABF7-2C6987F73D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344" y="132933"/>
            <a:ext cx="7787312" cy="617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943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12</a:t>
            </a:fld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51C977E-5825-2A38-9F5F-5231BA55FC96}"/>
              </a:ext>
            </a:extLst>
          </p:cNvPr>
          <p:cNvSpPr txBox="1"/>
          <p:nvPr/>
        </p:nvSpPr>
        <p:spPr>
          <a:xfrm>
            <a:off x="404324" y="5609364"/>
            <a:ext cx="3318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Abb.10a Symmetrische Normalschwindung</a:t>
            </a:r>
          </a:p>
          <a:p>
            <a:pPr algn="ctr"/>
            <a:r>
              <a:rPr lang="de-DE" sz="1400" dirty="0"/>
              <a:t>ohne Zusatzmasse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B70E66E-A76F-2439-B94C-FD94CD06069A}"/>
              </a:ext>
            </a:extLst>
          </p:cNvPr>
          <p:cNvSpPr txBox="1"/>
          <p:nvPr/>
        </p:nvSpPr>
        <p:spPr>
          <a:xfrm>
            <a:off x="6375348" y="5609364"/>
            <a:ext cx="33270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Abb.10b Symmetrische Normalschwindung</a:t>
            </a:r>
          </a:p>
          <a:p>
            <a:pPr algn="ctr"/>
            <a:r>
              <a:rPr lang="de-DE" sz="1400" dirty="0"/>
              <a:t>mit Zusatzmasse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60A974B-BB57-C266-4CE8-0401B93CC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82" y="999898"/>
            <a:ext cx="5764818" cy="457619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C500D4D4-3B61-BB63-A870-9B8E23E02F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54510"/>
            <a:ext cx="5665489" cy="431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367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13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DE03DA1-DF0B-A811-2F6F-B71A658A996C}"/>
              </a:ext>
            </a:extLst>
          </p:cNvPr>
          <p:cNvSpPr txBox="1"/>
          <p:nvPr/>
        </p:nvSpPr>
        <p:spPr>
          <a:xfrm>
            <a:off x="521000" y="5691498"/>
            <a:ext cx="36063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Abb.11a Antisymmetrische Normalschwindung</a:t>
            </a:r>
          </a:p>
          <a:p>
            <a:pPr algn="ctr"/>
            <a:r>
              <a:rPr lang="de-DE" sz="1400" dirty="0"/>
              <a:t>ohne Zusatzmasse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3D497A0-A43F-DF6F-8F4E-AAF09F89A066}"/>
              </a:ext>
            </a:extLst>
          </p:cNvPr>
          <p:cNvSpPr txBox="1"/>
          <p:nvPr/>
        </p:nvSpPr>
        <p:spPr>
          <a:xfrm>
            <a:off x="6760200" y="5691498"/>
            <a:ext cx="36143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Abb.11b Antisymmetrische Normalschwindung</a:t>
            </a:r>
          </a:p>
          <a:p>
            <a:pPr algn="ctr"/>
            <a:r>
              <a:rPr lang="de-DE" sz="1400" dirty="0"/>
              <a:t>mit Zusatzmasse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67D954F-02B4-2388-09F7-97A60DFCB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33" y="1013408"/>
            <a:ext cx="6008133" cy="467808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60C6452-FFD4-5CE5-A6B6-1747943AE3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35576"/>
            <a:ext cx="6015902" cy="455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93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14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DE03DA1-DF0B-A811-2F6F-B71A658A996C}"/>
              </a:ext>
            </a:extLst>
          </p:cNvPr>
          <p:cNvSpPr txBox="1"/>
          <p:nvPr/>
        </p:nvSpPr>
        <p:spPr>
          <a:xfrm>
            <a:off x="3696331" y="5747483"/>
            <a:ext cx="3852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Abb.12 Schwebung ohne Zusatzmasse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2B410DD-FB82-53B9-3DB2-4F1A2F4291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648" y="209332"/>
            <a:ext cx="7198703" cy="544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377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15</a:t>
            </a:fld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CDE03DA1-DF0B-A811-2F6F-B71A658A996C}"/>
                  </a:ext>
                </a:extLst>
              </p:cNvPr>
              <p:cNvSpPr txBox="1"/>
              <p:nvPr/>
            </p:nvSpPr>
            <p:spPr>
              <a:xfrm>
                <a:off x="4176012" y="6158987"/>
                <a:ext cx="401642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sz="1400" dirty="0"/>
                  <a:t>Abb.12 Chaotisches Verhalten, wenn </a:t>
                </a:r>
                <a14:m>
                  <m:oMath xmlns:m="http://schemas.openxmlformats.org/officeDocument/2006/math">
                    <m:r>
                      <a:rPr lang="de-DE" sz="14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de-DE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de-DE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de-DE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de-DE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</m:t>
                    </m:r>
                    <m:r>
                      <a:rPr lang="de-DE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~ </m:t>
                    </m:r>
                    <m:sSup>
                      <m:sSupPr>
                        <m:ctrlPr>
                          <a:rPr lang="de-DE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de-DE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de-DE" sz="1400" dirty="0"/>
                  <a:t> </a:t>
                </a:r>
                <a:endParaRPr lang="de-DE" dirty="0"/>
              </a:p>
            </p:txBody>
          </p:sp>
        </mc:Choice>
        <mc:Fallback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CDE03DA1-DF0B-A811-2F6F-B71A658A99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6012" y="6158987"/>
                <a:ext cx="4016421" cy="307777"/>
              </a:xfrm>
              <a:prstGeom prst="rect">
                <a:avLst/>
              </a:prstGeom>
              <a:blipFill>
                <a:blip r:embed="rId2"/>
                <a:stretch>
                  <a:fillRect t="-1961" b="-1960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fik 2">
            <a:extLst>
              <a:ext uri="{FF2B5EF4-FFF2-40B4-BE49-F238E27FC236}">
                <a16:creationId xmlns:a16="http://schemas.microsoft.com/office/drawing/2014/main" id="{28203D35-8350-552F-275A-42DAB0F88D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" r="17354" b="-1"/>
          <a:stretch/>
        </p:blipFill>
        <p:spPr>
          <a:xfrm>
            <a:off x="832124" y="84059"/>
            <a:ext cx="6221546" cy="612522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97417D2-314E-E5B9-4CB3-258DD7EA7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983" y="783461"/>
            <a:ext cx="4614418" cy="472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55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37A7D0A-9FAD-4687-9F29-CA85104EC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RheinMain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DF4E806-2BED-4EB3-B998-F15228DB3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B9763B8-9F99-46B4-A432-D63A3AB306D2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408E75EB-1B6A-4587-9AF6-C36B1103ED4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DB92A0D-24B6-4A92-B8E5-B059D96B2A6D}" type="datetime1">
              <a:rPr lang="de-DE" smtClean="0"/>
              <a:t>10.07.2024</a:t>
            </a:fld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00259E2-6625-B555-C367-01A5CAC8CDFD}"/>
              </a:ext>
            </a:extLst>
          </p:cNvPr>
          <p:cNvSpPr txBox="1"/>
          <p:nvPr/>
        </p:nvSpPr>
        <p:spPr>
          <a:xfrm>
            <a:off x="3047999" y="3248344"/>
            <a:ext cx="741145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400" dirty="0"/>
              <a:t>4. </a:t>
            </a:r>
            <a:r>
              <a:rPr lang="en-US" sz="4400" dirty="0" err="1"/>
              <a:t>Programm</a:t>
            </a:r>
            <a:r>
              <a:rPr lang="en-US" sz="4400" dirty="0"/>
              <a:t> </a:t>
            </a:r>
            <a:r>
              <a:rPr lang="de-DE" sz="4400" dirty="0"/>
              <a:t>Vorführung</a:t>
            </a:r>
          </a:p>
        </p:txBody>
      </p:sp>
    </p:spTree>
    <p:extLst>
      <p:ext uri="{BB962C8B-B14F-4D97-AF65-F5344CB8AC3E}">
        <p14:creationId xmlns:p14="http://schemas.microsoft.com/office/powerpoint/2010/main" val="874119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17</a:t>
            </a:fld>
            <a:endParaRPr lang="de-DE"/>
          </a:p>
        </p:txBody>
      </p:sp>
      <p:sp>
        <p:nvSpPr>
          <p:cNvPr id="7" name="Titel 5">
            <a:extLst>
              <a:ext uri="{FF2B5EF4-FFF2-40B4-BE49-F238E27FC236}">
                <a16:creationId xmlns:a16="http://schemas.microsoft.com/office/drawing/2014/main" id="{DD11F693-41DC-75B4-C8F2-8ACBAC105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000" y="398128"/>
            <a:ext cx="11326444" cy="483332"/>
          </a:xfrm>
        </p:spPr>
        <p:txBody>
          <a:bodyPr anchor="t">
            <a:noAutofit/>
          </a:bodyPr>
          <a:lstStyle/>
          <a:p>
            <a:r>
              <a:rPr lang="de-DE" sz="2400" b="1" dirty="0"/>
              <a:t>3. Animation</a:t>
            </a:r>
            <a:br>
              <a:rPr lang="en-US" sz="2400" b="1" dirty="0"/>
            </a:br>
            <a:endParaRPr lang="de-DE" sz="2400" b="1" dirty="0"/>
          </a:p>
        </p:txBody>
      </p:sp>
      <p:pic>
        <p:nvPicPr>
          <p:cNvPr id="2" name="chaos">
            <a:hlinkClick r:id="" action="ppaction://media"/>
            <a:extLst>
              <a:ext uri="{FF2B5EF4-FFF2-40B4-BE49-F238E27FC236}">
                <a16:creationId xmlns:a16="http://schemas.microsoft.com/office/drawing/2014/main" id="{4206803B-7161-F562-52F1-3ABABDC0B8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9175" y="1110343"/>
            <a:ext cx="9336264" cy="437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98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37A7D0A-9FAD-4687-9F29-CA85104EC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Hochschule RheinMain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DF4E806-2BED-4EB3-B998-F15228DB3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B9763B8-9F99-46B4-A432-D63A3AB306D2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408E75EB-1B6A-4587-9AF6-C36B1103ED4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DB92A0D-24B6-4A92-B8E5-B059D96B2A6D}" type="datetime1">
              <a:rPr lang="de-DE" smtClean="0"/>
              <a:t>10.07.2024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6E93F5A-EEE9-438A-9E56-34AC1DEE8F01}"/>
              </a:ext>
            </a:extLst>
          </p:cNvPr>
          <p:cNvSpPr txBox="1"/>
          <p:nvPr/>
        </p:nvSpPr>
        <p:spPr>
          <a:xfrm>
            <a:off x="2645329" y="2367171"/>
            <a:ext cx="954667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Vielen Dank für Ihre Aufmerksamkeit!</a:t>
            </a:r>
            <a:br>
              <a:rPr lang="de-DE" sz="4400" dirty="0"/>
            </a:br>
            <a:r>
              <a:rPr lang="de-DE" sz="4400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3329196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5939" y="6459053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19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C4756F32-D751-E239-3E62-87E8B2100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Quellen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C558EB6-2524-2A48-B8F3-ED2CBC91AF0F}"/>
              </a:ext>
            </a:extLst>
          </p:cNvPr>
          <p:cNvSpPr txBox="1"/>
          <p:nvPr/>
        </p:nvSpPr>
        <p:spPr>
          <a:xfrm>
            <a:off x="606490" y="1110343"/>
            <a:ext cx="85818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i="0" dirty="0">
                <a:effectLst/>
                <a:highlight>
                  <a:srgbClr val="FFFFFF"/>
                </a:highlight>
              </a:rPr>
              <a:t>[1]</a:t>
            </a:r>
            <a:r>
              <a:rPr lang="de-DE" sz="1600" dirty="0">
                <a:highlight>
                  <a:srgbClr val="FFFFFF"/>
                </a:highlight>
              </a:rPr>
              <a:t> „</a:t>
            </a:r>
            <a:r>
              <a:rPr lang="de-DE" sz="1600" i="0" dirty="0">
                <a:effectLst/>
                <a:highlight>
                  <a:srgbClr val="FFFFFF"/>
                </a:highlight>
              </a:rPr>
              <a:t>Freie und erzwungene Schwingungen eines Drehpendels (</a:t>
            </a:r>
            <a:r>
              <a:rPr lang="de-DE" sz="1600" i="0" dirty="0" err="1">
                <a:effectLst/>
                <a:highlight>
                  <a:srgbClr val="FFFFFF"/>
                </a:highlight>
              </a:rPr>
              <a:t>Pohl'sches</a:t>
            </a:r>
            <a:r>
              <a:rPr lang="de-DE" sz="1600" i="0" dirty="0">
                <a:effectLst/>
                <a:highlight>
                  <a:srgbClr val="FFFFFF"/>
                </a:highlight>
              </a:rPr>
              <a:t> Rad)“ Georg-August-Universität Göttingen: </a:t>
            </a:r>
            <a:r>
              <a:rPr lang="de-DE" sz="1600" dirty="0">
                <a:hlinkClick r:id="rId2"/>
              </a:rPr>
              <a:t>https://lp.uni-goettingen.de/get/text/1237</a:t>
            </a:r>
            <a:endParaRPr lang="de-DE" sz="1600" dirty="0"/>
          </a:p>
          <a:p>
            <a:r>
              <a:rPr lang="de-DE" sz="1600" dirty="0"/>
              <a:t>[2] „Gedämpfte und erzwungene Schwingungen“. In: Das Neue Physikalische Grundpraktikum. Springer-Lehrbuch. Springer, Berlin, Heidelberg, 2006 </a:t>
            </a:r>
            <a:r>
              <a:rPr lang="de-DE" sz="1600" dirty="0">
                <a:hlinkClick r:id="rId3"/>
              </a:rPr>
              <a:t>https://doi.org/10.1007/3-540-29968-8_7</a:t>
            </a:r>
            <a:r>
              <a:rPr lang="de-DE" sz="1600" dirty="0"/>
              <a:t> </a:t>
            </a:r>
          </a:p>
          <a:p>
            <a:endParaRPr lang="de-DE" sz="1600" dirty="0"/>
          </a:p>
          <a:p>
            <a:pPr marL="285750" indent="-285750">
              <a:buFontTx/>
              <a:buChar char="-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73017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C795355-25DE-4B6A-B90F-971329891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7068" y="1432319"/>
            <a:ext cx="3592582" cy="3858137"/>
          </a:xfrm>
        </p:spPr>
        <p:txBody>
          <a:bodyPr>
            <a:noAutofit/>
          </a:bodyPr>
          <a:lstStyle/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de-DE" sz="2800" dirty="0"/>
              <a:t>Aufgabenstellung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de-DE" sz="2800" dirty="0"/>
              <a:t>Verschiedene Schwingungsfälle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de-DE" sz="2800" dirty="0"/>
              <a:t>Anima</a:t>
            </a:r>
            <a:r>
              <a:rPr lang="de-DE" dirty="0"/>
              <a:t>tion</a:t>
            </a:r>
            <a:endParaRPr lang="de-DE" sz="2800" dirty="0"/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800" dirty="0" err="1"/>
              <a:t>Programm</a:t>
            </a:r>
            <a:r>
              <a:rPr lang="en-US" dirty="0"/>
              <a:t> </a:t>
            </a:r>
            <a:r>
              <a:rPr lang="de-DE" sz="2800" dirty="0"/>
              <a:t>Vorführung</a:t>
            </a:r>
            <a:endParaRPr lang="en-US" sz="2800" dirty="0"/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800" dirty="0" err="1"/>
              <a:t>Quellen</a:t>
            </a:r>
            <a:endParaRPr lang="de-DE" sz="28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8A65128-6C82-4116-8264-2BA2662DD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068" y="771390"/>
            <a:ext cx="2506729" cy="348561"/>
          </a:xfrm>
        </p:spPr>
        <p:txBody>
          <a:bodyPr anchor="t">
            <a:noAutofit/>
          </a:bodyPr>
          <a:lstStyle/>
          <a:p>
            <a:r>
              <a:rPr lang="de-DE" sz="4000" b="1" dirty="0"/>
              <a:t>Inhalt</a:t>
            </a:r>
          </a:p>
        </p:txBody>
      </p:sp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2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04D1344-57F7-9E52-22BE-A400777FB261}"/>
              </a:ext>
            </a:extLst>
          </p:cNvPr>
          <p:cNvSpPr txBox="1"/>
          <p:nvPr/>
        </p:nvSpPr>
        <p:spPr>
          <a:xfrm>
            <a:off x="6096000" y="5221366"/>
            <a:ext cx="26259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 1: </a:t>
            </a:r>
            <a:r>
              <a:rPr lang="en-US" sz="1400" dirty="0"/>
              <a:t>Aufbau </a:t>
            </a:r>
            <a:r>
              <a:rPr lang="en-US" sz="1400" dirty="0" err="1"/>
              <a:t>Pohl’sches</a:t>
            </a:r>
            <a:r>
              <a:rPr lang="en-US" sz="1400" dirty="0"/>
              <a:t> Rad </a:t>
            </a:r>
            <a:r>
              <a:rPr lang="en-US" sz="1400" dirty="0">
                <a:hlinkClick r:id="rId2"/>
              </a:rPr>
              <a:t>[1]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C50F43C-654F-1402-23AC-35B4558BD2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67261"/>
            <a:ext cx="3894699" cy="332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43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18A65128-6C82-4116-8264-2BA2662DD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000" y="575447"/>
            <a:ext cx="3101876" cy="348561"/>
          </a:xfrm>
        </p:spPr>
        <p:txBody>
          <a:bodyPr anchor="t">
            <a:noAutofit/>
          </a:bodyPr>
          <a:lstStyle/>
          <a:p>
            <a:r>
              <a:rPr lang="de-DE" sz="2400" b="1" dirty="0"/>
              <a:t>1. Aufgabenstellung</a:t>
            </a:r>
          </a:p>
        </p:txBody>
      </p:sp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3</a:t>
            </a:fld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91F5598-6D88-88C0-E56A-71298ADCF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569" y="1395664"/>
            <a:ext cx="3403318" cy="3655208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EDD3C430-D984-5AB2-8F4D-FF3935A8C9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35207"/>
            <a:ext cx="4313294" cy="4176122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8543A35D-8EE5-0C66-66E9-623C501FEFE2}"/>
              </a:ext>
            </a:extLst>
          </p:cNvPr>
          <p:cNvSpPr txBox="1"/>
          <p:nvPr/>
        </p:nvSpPr>
        <p:spPr>
          <a:xfrm>
            <a:off x="1499569" y="5132475"/>
            <a:ext cx="3686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 2a: </a:t>
            </a:r>
            <a:r>
              <a:rPr lang="en-US" sz="1400" dirty="0" err="1"/>
              <a:t>Skizze</a:t>
            </a:r>
            <a:r>
              <a:rPr lang="en-US" sz="1400" dirty="0"/>
              <a:t> </a:t>
            </a:r>
            <a:r>
              <a:rPr lang="en-US" sz="1400" dirty="0" err="1"/>
              <a:t>zwei</a:t>
            </a:r>
            <a:r>
              <a:rPr lang="en-US" sz="1400" dirty="0"/>
              <a:t> </a:t>
            </a:r>
            <a:r>
              <a:rPr lang="en-US" sz="1400" dirty="0" err="1"/>
              <a:t>gekoppelter</a:t>
            </a:r>
            <a:r>
              <a:rPr lang="en-US" sz="1400" dirty="0"/>
              <a:t> </a:t>
            </a:r>
            <a:r>
              <a:rPr lang="en-US" sz="1400" dirty="0" err="1"/>
              <a:t>Torsionspendel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F85E367-C42C-C022-3373-DCECA9D28228}"/>
              </a:ext>
            </a:extLst>
          </p:cNvPr>
          <p:cNvSpPr txBox="1"/>
          <p:nvPr/>
        </p:nvSpPr>
        <p:spPr>
          <a:xfrm>
            <a:off x="6244276" y="5132474"/>
            <a:ext cx="4016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 2b : </a:t>
            </a:r>
            <a:r>
              <a:rPr lang="en-US" sz="1400" dirty="0" err="1"/>
              <a:t>Skizze</a:t>
            </a:r>
            <a:r>
              <a:rPr lang="en-US" sz="1400" dirty="0"/>
              <a:t> </a:t>
            </a:r>
            <a:r>
              <a:rPr lang="en-US" sz="1400" dirty="0" err="1"/>
              <a:t>Torsionspendel</a:t>
            </a:r>
            <a:r>
              <a:rPr lang="en-US" sz="1400" dirty="0"/>
              <a:t> 1 </a:t>
            </a:r>
            <a:r>
              <a:rPr lang="en-US" sz="1400" dirty="0" err="1"/>
              <a:t>mit</a:t>
            </a:r>
            <a:r>
              <a:rPr lang="en-US" sz="1400" dirty="0"/>
              <a:t> </a:t>
            </a:r>
            <a:r>
              <a:rPr lang="en-US" sz="1400" dirty="0" err="1"/>
              <a:t>Zusatzmasse</a:t>
            </a:r>
            <a:r>
              <a:rPr lang="en-US" sz="1400" dirty="0"/>
              <a:t> 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661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18A65128-6C82-4116-8264-2BA2662DD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999" y="575447"/>
            <a:ext cx="11326444" cy="980637"/>
          </a:xfrm>
        </p:spPr>
        <p:txBody>
          <a:bodyPr anchor="t">
            <a:normAutofit/>
          </a:bodyPr>
          <a:lstStyle/>
          <a:p>
            <a:r>
              <a:rPr lang="de-DE" sz="2400" b="1" dirty="0"/>
              <a:t>1. Aufgabenstellung: Untersuchung des Einflusses einer Zusatzmasse</a:t>
            </a:r>
          </a:p>
        </p:txBody>
      </p:sp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4</a:t>
            </a:fld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A89B73B8-DCB2-2089-5C4C-5928FEED47C5}"/>
                  </a:ext>
                </a:extLst>
              </p:cNvPr>
              <p:cNvSpPr txBox="1"/>
              <p:nvPr/>
            </p:nvSpPr>
            <p:spPr>
              <a:xfrm>
                <a:off x="2837139" y="4880936"/>
                <a:ext cx="6517721" cy="57938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̈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acc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𝐽</m:t>
                          </m:r>
                        </m:den>
                      </m:f>
                      <m:acc>
                        <m:accPr>
                          <m:chr m:val="̇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acc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𝐽</m:t>
                          </m:r>
                        </m:den>
                      </m:f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∗∗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𝐽</m:t>
                          </m:r>
                        </m:den>
                      </m:f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⋅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𝐽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A89B73B8-DCB2-2089-5C4C-5928FEED47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7139" y="4880936"/>
                <a:ext cx="6517721" cy="57938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A512AD5C-153B-A6C1-016C-6B327725BD3A}"/>
                  </a:ext>
                </a:extLst>
              </p:cNvPr>
              <p:cNvSpPr txBox="1"/>
              <p:nvPr/>
            </p:nvSpPr>
            <p:spPr>
              <a:xfrm>
                <a:off x="520999" y="1397675"/>
                <a:ext cx="5773822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Parameter: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Trägheitsmoment: J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Torsionsfederkonstante der beiden Rückstellfedern: D*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Torsionsfederkonstante der Kopplungsfeder: DD*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Dämpfungskoeffizient: b*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Zusatzmasse: 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Abstand Zusatzmasse von Achse: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</a:p>
            </p:txBody>
          </p:sp>
        </mc:Choice>
        <mc:Fallback xmlns="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A512AD5C-153B-A6C1-016C-6B327725BD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999" y="1397675"/>
                <a:ext cx="5773822" cy="2031325"/>
              </a:xfrm>
              <a:prstGeom prst="rect">
                <a:avLst/>
              </a:prstGeom>
              <a:blipFill>
                <a:blip r:embed="rId3"/>
                <a:stretch>
                  <a:fillRect l="-844" t="-1497" b="-359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B79CB0EE-79FA-89A3-690D-FB116DF51FA6}"/>
                  </a:ext>
                </a:extLst>
              </p:cNvPr>
              <p:cNvSpPr txBox="1"/>
              <p:nvPr/>
            </p:nvSpPr>
            <p:spPr>
              <a:xfrm>
                <a:off x="6997959" y="1397675"/>
                <a:ext cx="4366727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Anfangsbedingungen: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r>
                  <a:rPr lang="de-DE" dirty="0"/>
                  <a:t> und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</m:e>
                        </m:acc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(0)</m:t>
                    </m:r>
                  </m:oMath>
                </a14:m>
                <a:endParaRPr lang="de-DE" b="0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r>
                  <a:rPr lang="de-DE" dirty="0"/>
                  <a:t> und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</m:e>
                        </m:acc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(0)</m:t>
                    </m:r>
                  </m:oMath>
                </a14:m>
                <a:endParaRPr lang="de-DE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B79CB0EE-79FA-89A3-690D-FB116DF51F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7959" y="1397675"/>
                <a:ext cx="4366727" cy="923330"/>
              </a:xfrm>
              <a:prstGeom prst="rect">
                <a:avLst/>
              </a:prstGeom>
              <a:blipFill>
                <a:blip r:embed="rId4"/>
                <a:stretch>
                  <a:fillRect l="-1257" t="-3289" b="-921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8907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5</a:t>
            </a:fld>
            <a:endParaRPr lang="de-DE"/>
          </a:p>
        </p:txBody>
      </p:sp>
      <p:sp>
        <p:nvSpPr>
          <p:cNvPr id="2" name="Titel 5">
            <a:extLst>
              <a:ext uri="{FF2B5EF4-FFF2-40B4-BE49-F238E27FC236}">
                <a16:creationId xmlns:a16="http://schemas.microsoft.com/office/drawing/2014/main" id="{4E863805-387D-DE6F-5F5C-4FE86E43C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000" y="96471"/>
            <a:ext cx="11326444" cy="483332"/>
          </a:xfrm>
        </p:spPr>
        <p:txBody>
          <a:bodyPr anchor="t">
            <a:noAutofit/>
          </a:bodyPr>
          <a:lstStyle/>
          <a:p>
            <a:r>
              <a:rPr lang="de-DE" sz="2400" b="1" dirty="0"/>
              <a:t>2. Verschiedene Schwingungsfälle</a:t>
            </a:r>
            <a:br>
              <a:rPr lang="en-US" sz="2400" b="1" dirty="0"/>
            </a:br>
            <a:endParaRPr lang="de-DE" sz="2400" b="1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D68CD2B-75A9-8A9A-D2C5-85668F48ECC9}"/>
              </a:ext>
            </a:extLst>
          </p:cNvPr>
          <p:cNvSpPr txBox="1"/>
          <p:nvPr/>
        </p:nvSpPr>
        <p:spPr>
          <a:xfrm>
            <a:off x="3823302" y="6473937"/>
            <a:ext cx="3841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Abb.3 Erzwungene Schwingung ohne Zusatzmasse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B68E786-CE51-08C5-91E3-A71157C147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518" y="517824"/>
            <a:ext cx="8104565" cy="592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28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6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D68CD2B-75A9-8A9A-D2C5-85668F48ECC9}"/>
              </a:ext>
            </a:extLst>
          </p:cNvPr>
          <p:cNvSpPr txBox="1"/>
          <p:nvPr/>
        </p:nvSpPr>
        <p:spPr>
          <a:xfrm>
            <a:off x="3887422" y="6382138"/>
            <a:ext cx="371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Abb.4 Erzwungene Schwingung mit Zusatzmasse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E88D7AE-241B-C40E-823B-07A88558F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131" y="417910"/>
            <a:ext cx="8152966" cy="576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5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7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D68CD2B-75A9-8A9A-D2C5-85668F48ECC9}"/>
              </a:ext>
            </a:extLst>
          </p:cNvPr>
          <p:cNvSpPr txBox="1"/>
          <p:nvPr/>
        </p:nvSpPr>
        <p:spPr>
          <a:xfrm>
            <a:off x="3215783" y="6210944"/>
            <a:ext cx="50193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Abb.5 Ungedämpfte Erzwungene Schwingung ohne Zusatzmasse 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9616465-667A-BC4E-75C6-082540096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306" y="347131"/>
            <a:ext cx="7293387" cy="586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37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8</a:t>
            </a:fld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51C977E-5825-2A38-9F5F-5231BA55FC96}"/>
              </a:ext>
            </a:extLst>
          </p:cNvPr>
          <p:cNvSpPr txBox="1"/>
          <p:nvPr/>
        </p:nvSpPr>
        <p:spPr>
          <a:xfrm>
            <a:off x="3444519" y="6305164"/>
            <a:ext cx="47965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Abb.6 Ungedämpfte Erzwungene Schwingung mit Zusatzmasse 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0032FD7-FF5C-AEDF-2989-AB192D387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114" y="411144"/>
            <a:ext cx="7505771" cy="58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93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81A6B4B6-827C-4AF4-9F12-ABA17EC99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000" y="6444229"/>
            <a:ext cx="1462258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9DB92A0D-24B6-4A92-B8E5-B059D96B2A6D}" type="datetime1">
              <a:rPr lang="de-DE" smtClean="0"/>
              <a:pPr>
                <a:spcAft>
                  <a:spcPts val="600"/>
                </a:spcAft>
              </a:pPr>
              <a:t>10.07.2024</a:t>
            </a:fld>
            <a:endParaRPr lang="de-DE" dirty="0"/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E443D8F2-89DA-43CA-91F3-3E2973ACD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02349" y="6459053"/>
            <a:ext cx="1547389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Hochschule RheinMain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2AED6CB0-ABA1-4DD4-82F6-2ECDF3F7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9739" y="6459053"/>
            <a:ext cx="421261" cy="183597"/>
          </a:xfrm>
        </p:spPr>
        <p:txBody>
          <a:bodyPr/>
          <a:lstStyle/>
          <a:p>
            <a:pPr>
              <a:spcAft>
                <a:spcPts val="600"/>
              </a:spcAft>
            </a:pPr>
            <a:fld id="{AB9763B8-9F99-46B4-A432-D63A3AB306D2}" type="slidenum">
              <a:rPr lang="de-DE" smtClean="0"/>
              <a:pPr>
                <a:spcAft>
                  <a:spcPts val="600"/>
                </a:spcAft>
              </a:pPr>
              <a:t>9</a:t>
            </a:fld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51C977E-5825-2A38-9F5F-5231BA55FC96}"/>
              </a:ext>
            </a:extLst>
          </p:cNvPr>
          <p:cNvSpPr txBox="1"/>
          <p:nvPr/>
        </p:nvSpPr>
        <p:spPr>
          <a:xfrm>
            <a:off x="3470232" y="6305164"/>
            <a:ext cx="4745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dirty="0"/>
              <a:t>Abb.7 Gedämpfte Erzwungene Schwingung ohne Zusatzmasse 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B8607C1-4CB5-DBAF-FCF6-DC7CDAD09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059" y="215350"/>
            <a:ext cx="8313882" cy="598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25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406</Words>
  <Application>Microsoft Office PowerPoint</Application>
  <PresentationFormat>Breitbild</PresentationFormat>
  <Paragraphs>105</Paragraphs>
  <Slides>19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Office</vt:lpstr>
      <vt:lpstr>  Im Rahmen der Veranstaltung: Modellierung und Simulation physikalischer Systeme Dozent: Prof. Dr. Stefan Kontermann SoSe2024</vt:lpstr>
      <vt:lpstr>Inhalt</vt:lpstr>
      <vt:lpstr>1. Aufgabenstellung</vt:lpstr>
      <vt:lpstr>1. Aufgabenstellung: Untersuchung des Einflusses einer Zusatzmasse</vt:lpstr>
      <vt:lpstr>2. Verschiedene Schwingungsfälle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3. Animation </vt:lpstr>
      <vt:lpstr>PowerPoint-Präsentation</vt:lpstr>
      <vt:lpstr>5. 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Alice Daniele</dc:creator>
  <cp:lastModifiedBy>Alice Daniele</cp:lastModifiedBy>
  <cp:revision>8</cp:revision>
  <dcterms:created xsi:type="dcterms:W3CDTF">2024-07-07T11:24:26Z</dcterms:created>
  <dcterms:modified xsi:type="dcterms:W3CDTF">2024-07-10T20:25:27Z</dcterms:modified>
</cp:coreProperties>
</file>

<file path=docProps/thumbnail.jpeg>
</file>